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945600" cy="32918400"/>
  <p:notesSz cx="7005638" cy="92837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200"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200"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200"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200"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2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41" autoAdjust="0"/>
    <p:restoredTop sz="92540" autoAdjust="0"/>
  </p:normalViewPr>
  <p:slideViewPr>
    <p:cSldViewPr>
      <p:cViewPr>
        <p:scale>
          <a:sx n="50" d="100"/>
          <a:sy n="50" d="100"/>
        </p:scale>
        <p:origin x="-96" y="62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005638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005638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005638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005638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005638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005638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005638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056" name="Rectangle 8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8300"/>
            <a:ext cx="11787187" cy="12492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7" name="Rectangle 9"/>
          <p:cNvSpPr>
            <a:spLocks noGrp="1" noChangeArrowheads="1"/>
          </p:cNvSpPr>
          <p:nvPr>
            <p:ph type="body"/>
          </p:nvPr>
        </p:nvSpPr>
        <p:spPr bwMode="auto">
          <a:xfrm>
            <a:off x="700088" y="4410075"/>
            <a:ext cx="5591175" cy="416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85846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341563" y="704850"/>
            <a:ext cx="2322512" cy="34813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603875" cy="41798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238" y="10226675"/>
            <a:ext cx="18653125" cy="70548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2475" y="18653125"/>
            <a:ext cx="15360650" cy="8413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1317625"/>
            <a:ext cx="19751675" cy="548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6963" y="7680325"/>
            <a:ext cx="19751675" cy="217249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911513" y="1317625"/>
            <a:ext cx="4937125" cy="280876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6963" y="1317625"/>
            <a:ext cx="14662150" cy="280876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1317625"/>
            <a:ext cx="19751675" cy="548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6963" y="7680325"/>
            <a:ext cx="19751675" cy="217249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21153438"/>
            <a:ext cx="18653125" cy="653732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0" y="13952538"/>
            <a:ext cx="18653125" cy="72009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1317625"/>
            <a:ext cx="19751675" cy="548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6963" y="7680325"/>
            <a:ext cx="9799637" cy="217249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0" y="7680325"/>
            <a:ext cx="9799638" cy="217249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1317625"/>
            <a:ext cx="19751675" cy="5486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63" y="7369175"/>
            <a:ext cx="9696450" cy="30702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6963" y="10439400"/>
            <a:ext cx="9696450" cy="189658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7425" y="7369175"/>
            <a:ext cx="9701213" cy="30702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7425" y="10439400"/>
            <a:ext cx="9701213" cy="189658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1317625"/>
            <a:ext cx="19751675" cy="5486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1311275"/>
            <a:ext cx="7219950" cy="55768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438" y="1311275"/>
            <a:ext cx="12268200" cy="280939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6963" y="6888163"/>
            <a:ext cx="7219950" cy="22517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125" y="23042563"/>
            <a:ext cx="13166725" cy="27209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2125" y="2941638"/>
            <a:ext cx="13166725" cy="19750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25" y="25763538"/>
            <a:ext cx="13166725" cy="38623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656013" y="0"/>
            <a:ext cx="18281650" cy="3657600"/>
          </a:xfrm>
          <a:prstGeom prst="rect">
            <a:avLst/>
          </a:prstGeom>
          <a:solidFill>
            <a:srgbClr val="8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30937200"/>
            <a:ext cx="21945600" cy="1981200"/>
          </a:xfrm>
          <a:prstGeom prst="rect">
            <a:avLst/>
          </a:prstGeom>
          <a:solidFill>
            <a:srgbClr val="F2F2F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auto">
          <a:xfrm>
            <a:off x="0" y="3657600"/>
            <a:ext cx="21937663" cy="1588"/>
          </a:xfrm>
          <a:prstGeom prst="line">
            <a:avLst/>
          </a:prstGeom>
          <a:noFill/>
          <a:ln w="7632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3657600" y="0"/>
            <a:ext cx="1588" cy="3657600"/>
          </a:xfrm>
          <a:prstGeom prst="line">
            <a:avLst/>
          </a:prstGeom>
          <a:noFill/>
          <a:ln w="7632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0" y="0"/>
            <a:ext cx="21945600" cy="32994600"/>
          </a:xfrm>
          <a:custGeom>
            <a:avLst/>
            <a:gdLst>
              <a:gd name="T0" fmla="*/ 10972800 w 21945600"/>
              <a:gd name="T1" fmla="*/ 0 h 32994600"/>
              <a:gd name="T2" fmla="*/ 0 w 21945600"/>
              <a:gd name="T3" fmla="*/ 16497300 h 32994600"/>
              <a:gd name="T4" fmla="*/ 10972800 w 21945600"/>
              <a:gd name="T5" fmla="*/ 32994600 h 32994600"/>
              <a:gd name="T6" fmla="*/ 21945600 w 21945600"/>
              <a:gd name="T7" fmla="*/ 16497300 h 32994600"/>
              <a:gd name="T8" fmla="*/ 192463 w 21945600"/>
              <a:gd name="T9" fmla="*/ 192463 h 32994600"/>
              <a:gd name="T10" fmla="*/ 21753137 w 21945600"/>
              <a:gd name="T11" fmla="*/ 32802137 h 32994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945600" h="32994600">
                <a:moveTo>
                  <a:pt x="0" y="0"/>
                </a:moveTo>
                <a:lnTo>
                  <a:pt x="21945600" y="0"/>
                </a:lnTo>
                <a:lnTo>
                  <a:pt x="21945600" y="32994600"/>
                </a:lnTo>
                <a:lnTo>
                  <a:pt x="0" y="32994600"/>
                </a:lnTo>
                <a:close/>
                <a:moveTo>
                  <a:pt x="192463" y="192463"/>
                </a:moveTo>
                <a:lnTo>
                  <a:pt x="192463" y="32802137"/>
                </a:lnTo>
                <a:lnTo>
                  <a:pt x="21753137" y="32802137"/>
                </a:lnTo>
                <a:lnTo>
                  <a:pt x="21753137" y="19246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1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1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2pPr>
      <a:lvl3pPr marL="1143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1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3pPr>
      <a:lvl4pPr marL="1600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1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4pPr>
      <a:lvl5pPr marL="20574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1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1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1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1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100">
          <a:solidFill>
            <a:srgbClr val="000000"/>
          </a:solidFill>
          <a:latin typeface="Arial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57200" rtl="0" eaLnBrk="0" fontAlgn="base" hangingPunct="0">
        <a:spcBef>
          <a:spcPts val="38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3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3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28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15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6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6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6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6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6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6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7.png"/><Relationship Id="rId5" Type="http://schemas.openxmlformats.org/officeDocument/2006/relationships/image" Target="../media/image3.jpeg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756025" y="549275"/>
            <a:ext cx="18281650" cy="13849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82880" tIns="182880" rIns="182880" bIns="18288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</a:pPr>
            <a:r>
              <a:rPr lang="en-US" sz="6600" b="1" dirty="0" smtClean="0">
                <a:solidFill>
                  <a:srgbClr val="FFFF66"/>
                </a:solidFill>
                <a:cs typeface="Tahoma" pitchFamily="32" charset="0"/>
              </a:rPr>
              <a:t>The </a:t>
            </a:r>
            <a:r>
              <a:rPr lang="en-US" sz="6600" b="1" dirty="0">
                <a:solidFill>
                  <a:srgbClr val="FFFF66"/>
                </a:solidFill>
                <a:cs typeface="Tahoma" pitchFamily="32" charset="0"/>
              </a:rPr>
              <a:t>Study </a:t>
            </a:r>
            <a:r>
              <a:rPr lang="en-US" sz="6600" b="1" dirty="0" smtClean="0">
                <a:solidFill>
                  <a:srgbClr val="FFFF66"/>
                </a:solidFill>
                <a:cs typeface="Tahoma" pitchFamily="32" charset="0"/>
              </a:rPr>
              <a:t>of Reliable Social Sensing</a:t>
            </a:r>
            <a:endParaRPr lang="en-US" sz="6600" b="1" dirty="0">
              <a:solidFill>
                <a:srgbClr val="FFFF66"/>
              </a:solidFill>
              <a:cs typeface="Tahoma" pitchFamily="32" charset="0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572000" y="3914775"/>
            <a:ext cx="5486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800" y="800100"/>
            <a:ext cx="1925638" cy="1920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31165800"/>
            <a:ext cx="21945600" cy="1522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457200" tIns="457200" rIns="457200" bIns="457200" anchor="ctr" anchorCtr="1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</a:pPr>
            <a:r>
              <a:rPr lang="en-US" sz="4400" b="1">
                <a:solidFill>
                  <a:srgbClr val="800000"/>
                </a:solidFill>
                <a:ea typeface="Droid Sans Fallback" charset="0"/>
                <a:cs typeface="Droid Sans Fallback" charset="0"/>
              </a:rPr>
              <a:t>Department of Computer Science and Engineering (CSE), BUET</a:t>
            </a: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9601200" y="3657600"/>
            <a:ext cx="1588" cy="813752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 flipH="1">
            <a:off x="173038" y="7407275"/>
            <a:ext cx="9437687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H="1">
            <a:off x="9594850" y="12052300"/>
            <a:ext cx="14288" cy="131841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-92075" y="12344400"/>
            <a:ext cx="9693275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44463" y="3687763"/>
            <a:ext cx="9913937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457200" tIns="457200" rIns="457200" bIns="457200" anchor="ctr" anchorCtr="1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4000">
              <a:solidFill>
                <a:srgbClr val="FFFF99"/>
              </a:solidFill>
              <a:ea typeface="Droid Sans Fallback" charset="0"/>
              <a:cs typeface="Droid Sans Fallback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4000">
              <a:solidFill>
                <a:srgbClr val="FFFF99"/>
              </a:solidFill>
              <a:ea typeface="Droid Sans Fallback" charset="0"/>
              <a:cs typeface="Droid Sans Fallback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565525" y="2401888"/>
            <a:ext cx="1828165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457200" tIns="457200" rIns="457200" bIns="457200" anchor="ctr" anchorCtr="1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</a:pPr>
            <a:r>
              <a:rPr lang="en-US" sz="4000" dirty="0">
                <a:solidFill>
                  <a:srgbClr val="FFFF99"/>
                </a:solidFill>
                <a:ea typeface="Droid Sans Fallback" charset="0"/>
                <a:cs typeface="Droid Sans Fallback" charset="0"/>
              </a:rPr>
              <a:t>Sk. </a:t>
            </a:r>
            <a:r>
              <a:rPr lang="en-US" sz="4000" dirty="0" err="1">
                <a:solidFill>
                  <a:srgbClr val="FFFF99"/>
                </a:solidFill>
                <a:ea typeface="Droid Sans Fallback" charset="0"/>
                <a:cs typeface="Droid Sans Fallback" charset="0"/>
              </a:rPr>
              <a:t>Kamruzzaman</a:t>
            </a:r>
            <a:r>
              <a:rPr lang="en-US" sz="4000" dirty="0">
                <a:solidFill>
                  <a:srgbClr val="FFFF99"/>
                </a:solidFill>
                <a:ea typeface="Droid Sans Fallback" charset="0"/>
                <a:cs typeface="Droid Sans Fallback" charset="0"/>
              </a:rPr>
              <a:t>, Md. </a:t>
            </a:r>
            <a:r>
              <a:rPr lang="en-US" sz="4000" dirty="0" err="1">
                <a:solidFill>
                  <a:srgbClr val="FFFF99"/>
                </a:solidFill>
                <a:ea typeface="Droid Sans Fallback" charset="0"/>
                <a:cs typeface="Droid Sans Fallback" charset="0"/>
              </a:rPr>
              <a:t>Nawajish</a:t>
            </a:r>
            <a:r>
              <a:rPr lang="en-US" sz="4000" dirty="0">
                <a:solidFill>
                  <a:srgbClr val="FFFF99"/>
                </a:solidFill>
                <a:ea typeface="Droid Sans Fallback" charset="0"/>
                <a:cs typeface="Droid Sans Fallback" charset="0"/>
              </a:rPr>
              <a:t> </a:t>
            </a:r>
            <a:r>
              <a:rPr lang="en-US" sz="4000" dirty="0" smtClean="0">
                <a:solidFill>
                  <a:srgbClr val="FFFF99"/>
                </a:solidFill>
                <a:ea typeface="Droid Sans Fallback" charset="0"/>
                <a:cs typeface="Droid Sans Fallback" charset="0"/>
              </a:rPr>
              <a:t>Islam</a:t>
            </a:r>
            <a:endParaRPr lang="en-US" sz="4000" dirty="0">
              <a:solidFill>
                <a:srgbClr val="FFFF99"/>
              </a:solidFill>
              <a:ea typeface="Droid Sans Fallback" charset="0"/>
              <a:cs typeface="Droid Sans Fallback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182563" y="3657601"/>
            <a:ext cx="10006012" cy="40166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4800" b="1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             Motivation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600" b="1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>
              <a:buSzPct val="45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 b="1" i="1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Social Sensing</a:t>
            </a:r>
            <a:r>
              <a:rPr lang="en-US" sz="2400" b="1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</a:t>
            </a:r>
            <a:endParaRPr lang="en-US" sz="2400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Humans </a:t>
            </a:r>
            <a:r>
              <a:rPr lang="en-US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perform sensory data </a:t>
            </a:r>
            <a:r>
              <a:rPr lang="en-US" sz="2400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collection using social platforms</a:t>
            </a:r>
          </a:p>
          <a:p>
            <a:pP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From collected data event is detected</a:t>
            </a:r>
            <a:endParaRPr lang="en-US" sz="2400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>
              <a:buSzPct val="45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 b="1" i="1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>
              <a:buSzPct val="45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 b="1" i="1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Challenges</a:t>
            </a:r>
          </a:p>
          <a:p>
            <a:pP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Source node or Human input  are less reliable</a:t>
            </a:r>
          </a:p>
          <a:p>
            <a:pP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Possibility of noisy data.</a:t>
            </a:r>
          </a:p>
          <a:p>
            <a:pP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Large volume of data</a:t>
            </a:r>
          </a:p>
          <a:p>
            <a:pP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74638" y="7499350"/>
            <a:ext cx="9601200" cy="4845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48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        Background Study </a:t>
            </a:r>
          </a:p>
          <a:p>
            <a:pPr>
              <a:buClrTx/>
              <a:buSzPct val="45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sz="2400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[1]  Wang </a:t>
            </a:r>
            <a:r>
              <a:rPr lang="en-US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et al. On Bayesian interpretation of fact-finding in information  </a:t>
            </a:r>
            <a:r>
              <a:rPr lang="en-US" sz="2400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networks</a:t>
            </a:r>
            <a:r>
              <a:rPr lang="en-US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, </a:t>
            </a:r>
            <a:r>
              <a:rPr lang="en-US" sz="2400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2011</a:t>
            </a:r>
            <a:endParaRPr lang="en-US" sz="2400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[</a:t>
            </a:r>
            <a:r>
              <a:rPr lang="en-US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2] </a:t>
            </a:r>
            <a:r>
              <a:rPr lang="en-US" sz="2400" dirty="0" err="1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Pasternack</a:t>
            </a:r>
            <a:r>
              <a:rPr lang="en-US" sz="2400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et al.. Knowing what to </a:t>
            </a:r>
            <a:r>
              <a:rPr lang="en-US" sz="2400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believe (</a:t>
            </a:r>
            <a:r>
              <a:rPr lang="en-US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when you already know something),</a:t>
            </a:r>
            <a:r>
              <a:rPr lang="en-US" sz="2400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2010</a:t>
            </a:r>
          </a:p>
          <a:p>
            <a:pP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[3] Yin </a:t>
            </a:r>
            <a:r>
              <a:rPr lang="en-US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et al. Truth discovery with multiple conflicting information providers on the web, </a:t>
            </a:r>
            <a:r>
              <a:rPr lang="en-US" sz="2400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2008</a:t>
            </a:r>
          </a:p>
          <a:p>
            <a:pP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[</a:t>
            </a:r>
            <a:r>
              <a:rPr lang="en-US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4] </a:t>
            </a:r>
            <a:r>
              <a:rPr lang="en-US" sz="2400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Aggarwal</a:t>
            </a:r>
            <a:r>
              <a:rPr lang="en-US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et al. Data Clustering Algorithms and Applications, </a:t>
            </a:r>
            <a:r>
              <a:rPr lang="en-US" sz="2400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2014</a:t>
            </a:r>
            <a:endParaRPr lang="en-US" sz="2400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[</a:t>
            </a:r>
            <a:r>
              <a:rPr lang="en-US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5] Wang et al. On Truth Discovery in Social Sensing: A Maximum          Likelihood Estimation (EM) </a:t>
            </a:r>
            <a:r>
              <a:rPr lang="en-US" sz="2400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Approach, </a:t>
            </a:r>
            <a:r>
              <a:rPr lang="en-US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2012</a:t>
            </a:r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flipV="1">
            <a:off x="9602788" y="15705138"/>
            <a:ext cx="12160250" cy="17462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0" y="31454725"/>
            <a:ext cx="21763038" cy="9207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9601200" y="4951413"/>
            <a:ext cx="8412163" cy="4113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Data </a:t>
            </a:r>
            <a:r>
              <a:rPr lang="en-US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collected from social sensing applications are too noisy to  use  in any mathematical calculation</a:t>
            </a:r>
          </a:p>
          <a:p>
            <a:pP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To </a:t>
            </a:r>
            <a:r>
              <a:rPr lang="en-US" sz="2400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find the reliable data source node formal structure is used which is called </a:t>
            </a:r>
            <a:r>
              <a:rPr lang="en-US" sz="2400" i="1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Observation Matrix</a:t>
            </a:r>
            <a:r>
              <a:rPr lang="en-US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.</a:t>
            </a:r>
          </a:p>
          <a:p>
            <a:pP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A group of </a:t>
            </a:r>
            <a:r>
              <a:rPr lang="en-US" sz="2400" i="1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M</a:t>
            </a:r>
            <a:r>
              <a:rPr lang="en-US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participants, </a:t>
            </a:r>
            <a:r>
              <a:rPr lang="en-US" sz="2400" i="1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S</a:t>
            </a:r>
            <a:r>
              <a:rPr lang="en-US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1, ..., </a:t>
            </a:r>
            <a:r>
              <a:rPr lang="en-US" sz="2400" i="1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SM</a:t>
            </a:r>
            <a:r>
              <a:rPr lang="en-US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, make individual observations about a set of </a:t>
            </a:r>
            <a:r>
              <a:rPr lang="en-US" sz="2400" i="1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measured variables </a:t>
            </a:r>
            <a:r>
              <a:rPr lang="en-US" sz="2400" i="1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C</a:t>
            </a:r>
            <a:r>
              <a:rPr lang="en-US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1, ..., </a:t>
            </a:r>
            <a:r>
              <a:rPr lang="en-US" sz="2400" i="1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CN</a:t>
            </a:r>
            <a:r>
              <a:rPr lang="en-US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in their environment.</a:t>
            </a:r>
          </a:p>
          <a:p>
            <a:pP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Participants are </a:t>
            </a:r>
            <a:r>
              <a:rPr lang="en-US" sz="2400" i="1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Sources </a:t>
            </a:r>
            <a:r>
              <a:rPr lang="en-US" sz="2400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or</a:t>
            </a:r>
            <a:r>
              <a:rPr lang="en-US" sz="2400" i="1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Network Nodes</a:t>
            </a:r>
            <a:r>
              <a:rPr lang="en-US" sz="2400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and measured variables are </a:t>
            </a:r>
            <a:r>
              <a:rPr lang="en-US" sz="2400" i="1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Claims</a:t>
            </a:r>
            <a:r>
              <a:rPr lang="en-US" sz="2400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or </a:t>
            </a:r>
            <a:r>
              <a:rPr lang="en-US" sz="2400" i="1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Events</a:t>
            </a:r>
            <a:r>
              <a:rPr lang="en-US" sz="2400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. </a:t>
            </a:r>
            <a:endParaRPr lang="en-US" sz="2400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</a:t>
            </a:r>
            <a:r>
              <a:rPr lang="en-US" sz="2400" i="1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Sources</a:t>
            </a:r>
            <a:r>
              <a:rPr lang="en-US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and </a:t>
            </a:r>
            <a:r>
              <a:rPr lang="en-US" sz="2400" i="1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Claims</a:t>
            </a:r>
            <a:r>
              <a:rPr lang="en-US" sz="2400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together creates a  </a:t>
            </a:r>
            <a:r>
              <a:rPr lang="en-US" sz="2400" i="1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M*N</a:t>
            </a:r>
            <a:r>
              <a:rPr lang="en-US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Observation </a:t>
            </a:r>
            <a:r>
              <a:rPr lang="en-US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M</a:t>
            </a:r>
            <a:r>
              <a:rPr lang="en-US" sz="2400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atrix. </a:t>
            </a:r>
            <a:r>
              <a:rPr lang="en-US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o</a:t>
            </a:r>
            <a:r>
              <a:rPr lang="en-US" sz="2400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r </a:t>
            </a:r>
            <a:r>
              <a:rPr lang="en-US" sz="2400" i="1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SC</a:t>
            </a:r>
            <a:r>
              <a:rPr lang="en-US" sz="2400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Matrix</a:t>
            </a:r>
            <a:endParaRPr lang="en-US" sz="2400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12161838" y="3749675"/>
            <a:ext cx="12161837" cy="820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</a:tabLst>
            </a:pPr>
            <a:r>
              <a:rPr lang="en-US" sz="4800" b="1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Problem Domain</a:t>
            </a:r>
          </a:p>
        </p:txBody>
      </p:sp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0" y="5402263"/>
            <a:ext cx="2857500" cy="2552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graphicFrame>
        <p:nvGraphicFramePr>
          <p:cNvPr id="3090" name="Object 18"/>
          <p:cNvGraphicFramePr>
            <a:graphicFrameLocks noChangeAspect="1"/>
          </p:cNvGraphicFramePr>
          <p:nvPr/>
        </p:nvGraphicFramePr>
        <p:xfrm>
          <a:off x="11730038" y="9221788"/>
          <a:ext cx="719137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r:id="rId6" imgW="72360" imgH="169560" progId="">
                  <p:embed/>
                </p:oleObj>
              </mc:Choice>
              <mc:Fallback>
                <p:oleObj r:id="rId6" imgW="72360" imgH="169560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30038" y="9221788"/>
                        <a:ext cx="719137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1" name="Group 19"/>
          <p:cNvGraphicFramePr>
            <a:graphicFrameLocks noGrp="1"/>
          </p:cNvGraphicFramePr>
          <p:nvPr/>
        </p:nvGraphicFramePr>
        <p:xfrm>
          <a:off x="16171863" y="11002963"/>
          <a:ext cx="5076825" cy="2991301"/>
        </p:xfrm>
        <a:graphic>
          <a:graphicData uri="http://schemas.openxmlformats.org/drawingml/2006/table">
            <a:tbl>
              <a:tblPr/>
              <a:tblGrid>
                <a:gridCol w="1268412"/>
                <a:gridCol w="1270000"/>
                <a:gridCol w="1268413"/>
                <a:gridCol w="1270000"/>
              </a:tblGrid>
              <a:tr h="6413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39592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</a:t>
                      </a:r>
                    </a:p>
                  </a:txBody>
                  <a:tcPr marL="90000" marR="90000" marT="33271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2</a:t>
                      </a:r>
                    </a:p>
                  </a:txBody>
                  <a:tcPr marL="90000" marR="90000" marT="33271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3</a:t>
                      </a:r>
                    </a:p>
                  </a:txBody>
                  <a:tcPr marL="90000" marR="90000" marT="33271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7715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</a:t>
                      </a:r>
                    </a:p>
                  </a:txBody>
                  <a:tcPr marL="90000" marR="90000" marT="33271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</a:t>
                      </a:r>
                    </a:p>
                  </a:txBody>
                  <a:tcPr marL="90000" marR="90000" marT="33271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</a:t>
                      </a:r>
                    </a:p>
                  </a:txBody>
                  <a:tcPr marL="90000" marR="90000" marT="33271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</a:t>
                      </a:r>
                    </a:p>
                  </a:txBody>
                  <a:tcPr marL="90000" marR="90000" marT="33271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2</a:t>
                      </a:r>
                    </a:p>
                  </a:txBody>
                  <a:tcPr marL="90000" marR="90000" marT="33271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</a:t>
                      </a:r>
                    </a:p>
                  </a:txBody>
                  <a:tcPr marL="90000" marR="90000" marT="33271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</a:t>
                      </a:r>
                    </a:p>
                  </a:txBody>
                  <a:tcPr marL="90000" marR="90000" marT="33271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</a:t>
                      </a:r>
                    </a:p>
                  </a:txBody>
                  <a:tcPr marL="90000" marR="90000" marT="33271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3</a:t>
                      </a:r>
                    </a:p>
                  </a:txBody>
                  <a:tcPr marL="90000" marR="90000" marT="33271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</a:t>
                      </a:r>
                    </a:p>
                  </a:txBody>
                  <a:tcPr marL="90000" marR="90000" marT="33271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</a:t>
                      </a:r>
                    </a:p>
                  </a:txBody>
                  <a:tcPr marL="90000" marR="90000" marT="33271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</a:t>
                      </a:r>
                    </a:p>
                  </a:txBody>
                  <a:tcPr marL="90000" marR="90000" marT="33271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16094075" y="10207625"/>
            <a:ext cx="1371600" cy="425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8000"/>
                </a:solidFill>
                <a:ea typeface="Droid Sans Fallback" charset="0"/>
                <a:cs typeface="Droid Sans Fallback" charset="0"/>
              </a:rPr>
              <a:t>Sources</a:t>
            </a:r>
          </a:p>
        </p:txBody>
      </p:sp>
      <p:sp>
        <p:nvSpPr>
          <p:cNvPr id="3109" name="Line 37"/>
          <p:cNvSpPr>
            <a:spLocks noChangeShapeType="1"/>
          </p:cNvSpPr>
          <p:nvPr/>
        </p:nvSpPr>
        <p:spPr bwMode="auto">
          <a:xfrm>
            <a:off x="16641763" y="10561638"/>
            <a:ext cx="1587" cy="42703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14722475" y="11122025"/>
            <a:ext cx="1371600" cy="425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FF"/>
                </a:solidFill>
                <a:ea typeface="Droid Sans Fallback" charset="0"/>
                <a:cs typeface="Droid Sans Fallback" charset="0"/>
              </a:rPr>
              <a:t>Claims</a:t>
            </a:r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>
            <a:off x="15692438" y="11360150"/>
            <a:ext cx="47625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112" name="Text Box 40"/>
          <p:cNvSpPr txBox="1">
            <a:spLocks noChangeArrowheads="1"/>
          </p:cNvSpPr>
          <p:nvPr/>
        </p:nvSpPr>
        <p:spPr bwMode="auto">
          <a:xfrm>
            <a:off x="11430000" y="10666413"/>
            <a:ext cx="3749675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>
                <a:solidFill>
                  <a:srgbClr val="0000FF"/>
                </a:solidFill>
                <a:ea typeface="Droid Sans Fallback" charset="0"/>
                <a:cs typeface="Droid Sans Fallback" charset="0"/>
              </a:rPr>
              <a:t>Traffic jam on X street</a:t>
            </a:r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11979275" y="12036425"/>
            <a:ext cx="338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>
                <a:solidFill>
                  <a:srgbClr val="0000FF"/>
                </a:solidFill>
                <a:ea typeface="Droid Sans Fallback" charset="0"/>
                <a:cs typeface="Droid Sans Fallback" charset="0"/>
              </a:rPr>
              <a:t>Carnival has ended</a:t>
            </a:r>
          </a:p>
        </p:txBody>
      </p:sp>
      <p:sp>
        <p:nvSpPr>
          <p:cNvPr id="3114" name="Text Box 42"/>
          <p:cNvSpPr txBox="1">
            <a:spLocks noChangeArrowheads="1"/>
          </p:cNvSpPr>
          <p:nvPr/>
        </p:nvSpPr>
        <p:spPr bwMode="auto">
          <a:xfrm>
            <a:off x="12104688" y="13427075"/>
            <a:ext cx="310832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>
                <a:solidFill>
                  <a:srgbClr val="0000FF"/>
                </a:solidFill>
                <a:ea typeface="Droid Sans Fallback" charset="0"/>
                <a:cs typeface="Droid Sans Fallback" charset="0"/>
              </a:rPr>
              <a:t>It is raining</a:t>
            </a:r>
          </a:p>
        </p:txBody>
      </p:sp>
      <p:sp>
        <p:nvSpPr>
          <p:cNvPr id="3115" name="Text Box 43"/>
          <p:cNvSpPr txBox="1">
            <a:spLocks noChangeArrowheads="1"/>
          </p:cNvSpPr>
          <p:nvPr/>
        </p:nvSpPr>
        <p:spPr bwMode="auto">
          <a:xfrm>
            <a:off x="11704638" y="10025063"/>
            <a:ext cx="2286000" cy="425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Tweets</a:t>
            </a:r>
          </a:p>
        </p:txBody>
      </p:sp>
      <p:sp>
        <p:nvSpPr>
          <p:cNvPr id="3116" name="Line 44"/>
          <p:cNvSpPr>
            <a:spLocks noChangeShapeType="1"/>
          </p:cNvSpPr>
          <p:nvPr/>
        </p:nvSpPr>
        <p:spPr bwMode="auto">
          <a:xfrm>
            <a:off x="12344400" y="10391775"/>
            <a:ext cx="1588" cy="36512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117" name="Line 45"/>
          <p:cNvSpPr>
            <a:spLocks noChangeShapeType="1"/>
          </p:cNvSpPr>
          <p:nvPr/>
        </p:nvSpPr>
        <p:spPr bwMode="auto">
          <a:xfrm>
            <a:off x="14538325" y="10848975"/>
            <a:ext cx="1189038" cy="1588"/>
          </a:xfrm>
          <a:prstGeom prst="line">
            <a:avLst/>
          </a:prstGeom>
          <a:noFill/>
          <a:ln w="936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118" name="Line 46"/>
          <p:cNvSpPr>
            <a:spLocks noChangeShapeType="1"/>
          </p:cNvSpPr>
          <p:nvPr/>
        </p:nvSpPr>
        <p:spPr bwMode="auto">
          <a:xfrm flipV="1">
            <a:off x="15727363" y="9871075"/>
            <a:ext cx="1587" cy="985838"/>
          </a:xfrm>
          <a:prstGeom prst="line">
            <a:avLst/>
          </a:prstGeom>
          <a:noFill/>
          <a:ln w="936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auto">
          <a:xfrm>
            <a:off x="15727363" y="9880600"/>
            <a:ext cx="2193925" cy="1588"/>
          </a:xfrm>
          <a:prstGeom prst="line">
            <a:avLst/>
          </a:prstGeom>
          <a:noFill/>
          <a:ln w="936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auto">
          <a:xfrm>
            <a:off x="17922875" y="9890125"/>
            <a:ext cx="1588" cy="1098550"/>
          </a:xfrm>
          <a:prstGeom prst="line">
            <a:avLst/>
          </a:prstGeom>
          <a:noFill/>
          <a:ln w="9360">
            <a:solidFill>
              <a:srgbClr val="000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auto">
          <a:xfrm>
            <a:off x="14447838" y="12344400"/>
            <a:ext cx="1587" cy="2068513"/>
          </a:xfrm>
          <a:prstGeom prst="line">
            <a:avLst/>
          </a:prstGeom>
          <a:noFill/>
          <a:ln w="936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122" name="Line 50"/>
          <p:cNvSpPr>
            <a:spLocks noChangeShapeType="1"/>
          </p:cNvSpPr>
          <p:nvPr/>
        </p:nvSpPr>
        <p:spPr bwMode="auto">
          <a:xfrm>
            <a:off x="14447838" y="14412913"/>
            <a:ext cx="5029200" cy="1587"/>
          </a:xfrm>
          <a:prstGeom prst="line">
            <a:avLst/>
          </a:prstGeom>
          <a:noFill/>
          <a:ln w="936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123" name="Line 51"/>
          <p:cNvSpPr>
            <a:spLocks noChangeShapeType="1"/>
          </p:cNvSpPr>
          <p:nvPr/>
        </p:nvSpPr>
        <p:spPr bwMode="auto">
          <a:xfrm flipV="1">
            <a:off x="19477038" y="13946188"/>
            <a:ext cx="1587" cy="476250"/>
          </a:xfrm>
          <a:prstGeom prst="line">
            <a:avLst/>
          </a:prstGeom>
          <a:noFill/>
          <a:ln w="9360">
            <a:solidFill>
              <a:srgbClr val="000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124" name="Line 52"/>
          <p:cNvSpPr>
            <a:spLocks noChangeShapeType="1"/>
          </p:cNvSpPr>
          <p:nvPr/>
        </p:nvSpPr>
        <p:spPr bwMode="auto">
          <a:xfrm>
            <a:off x="13350875" y="13768388"/>
            <a:ext cx="1588" cy="1101725"/>
          </a:xfrm>
          <a:prstGeom prst="line">
            <a:avLst/>
          </a:prstGeom>
          <a:noFill/>
          <a:ln w="936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125" name="Line 53"/>
          <p:cNvSpPr>
            <a:spLocks noChangeShapeType="1"/>
          </p:cNvSpPr>
          <p:nvPr/>
        </p:nvSpPr>
        <p:spPr bwMode="auto">
          <a:xfrm>
            <a:off x="13350875" y="14870113"/>
            <a:ext cx="7589838" cy="1587"/>
          </a:xfrm>
          <a:prstGeom prst="line">
            <a:avLst/>
          </a:prstGeom>
          <a:noFill/>
          <a:ln w="936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126" name="Line 54"/>
          <p:cNvSpPr>
            <a:spLocks noChangeShapeType="1"/>
          </p:cNvSpPr>
          <p:nvPr/>
        </p:nvSpPr>
        <p:spPr bwMode="auto">
          <a:xfrm flipV="1">
            <a:off x="20939125" y="13946188"/>
            <a:ext cx="1588" cy="933450"/>
          </a:xfrm>
          <a:prstGeom prst="line">
            <a:avLst/>
          </a:prstGeom>
          <a:noFill/>
          <a:ln w="9360">
            <a:solidFill>
              <a:srgbClr val="000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127" name="Text Box 55"/>
          <p:cNvSpPr txBox="1">
            <a:spLocks noChangeArrowheads="1"/>
          </p:cNvSpPr>
          <p:nvPr/>
        </p:nvSpPr>
        <p:spPr bwMode="auto">
          <a:xfrm>
            <a:off x="9856788" y="10004425"/>
            <a:ext cx="1554162" cy="425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Users</a:t>
            </a:r>
          </a:p>
        </p:txBody>
      </p:sp>
      <p:sp>
        <p:nvSpPr>
          <p:cNvPr id="3128" name="Line 56"/>
          <p:cNvSpPr>
            <a:spLocks noChangeShapeType="1"/>
          </p:cNvSpPr>
          <p:nvPr/>
        </p:nvSpPr>
        <p:spPr bwMode="auto">
          <a:xfrm>
            <a:off x="10333038" y="10450513"/>
            <a:ext cx="1587" cy="48895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129" name="AutoShape 57"/>
          <p:cNvSpPr>
            <a:spLocks noChangeArrowheads="1"/>
          </p:cNvSpPr>
          <p:nvPr/>
        </p:nvSpPr>
        <p:spPr bwMode="auto">
          <a:xfrm>
            <a:off x="9966325" y="11161713"/>
            <a:ext cx="822325" cy="914400"/>
          </a:xfrm>
          <a:prstGeom prst="smileyFace">
            <a:avLst>
              <a:gd name="adj" fmla="val 4653"/>
            </a:avLst>
          </a:prstGeom>
          <a:solidFill>
            <a:srgbClr val="CFE7F5"/>
          </a:solidFill>
          <a:ln w="936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130" name="AutoShape 58"/>
          <p:cNvSpPr>
            <a:spLocks noChangeArrowheads="1"/>
          </p:cNvSpPr>
          <p:nvPr/>
        </p:nvSpPr>
        <p:spPr bwMode="auto">
          <a:xfrm>
            <a:off x="10058400" y="12493625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CFE7F5"/>
          </a:solidFill>
          <a:ln w="936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131" name="AutoShape 59"/>
          <p:cNvSpPr>
            <a:spLocks noChangeArrowheads="1"/>
          </p:cNvSpPr>
          <p:nvPr/>
        </p:nvSpPr>
        <p:spPr bwMode="auto">
          <a:xfrm>
            <a:off x="10042525" y="13630275"/>
            <a:ext cx="1006475" cy="1006475"/>
          </a:xfrm>
          <a:prstGeom prst="smileyFace">
            <a:avLst>
              <a:gd name="adj" fmla="val 4653"/>
            </a:avLst>
          </a:prstGeom>
          <a:solidFill>
            <a:srgbClr val="CFE7F5"/>
          </a:solidFill>
          <a:ln w="936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132" name="Line 60"/>
          <p:cNvSpPr>
            <a:spLocks noChangeShapeType="1"/>
          </p:cNvSpPr>
          <p:nvPr/>
        </p:nvSpPr>
        <p:spPr bwMode="auto">
          <a:xfrm>
            <a:off x="10790238" y="11763375"/>
            <a:ext cx="5413375" cy="92075"/>
          </a:xfrm>
          <a:prstGeom prst="line">
            <a:avLst/>
          </a:prstGeom>
          <a:noFill/>
          <a:ln w="936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133" name="Line 61"/>
          <p:cNvSpPr>
            <a:spLocks noChangeShapeType="1"/>
          </p:cNvSpPr>
          <p:nvPr/>
        </p:nvSpPr>
        <p:spPr bwMode="auto">
          <a:xfrm flipV="1">
            <a:off x="10698163" y="11110913"/>
            <a:ext cx="1189037" cy="293687"/>
          </a:xfrm>
          <a:prstGeom prst="line">
            <a:avLst/>
          </a:prstGeom>
          <a:noFill/>
          <a:ln w="936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134" name="Line 62"/>
          <p:cNvSpPr>
            <a:spLocks noChangeShapeType="1"/>
          </p:cNvSpPr>
          <p:nvPr/>
        </p:nvSpPr>
        <p:spPr bwMode="auto">
          <a:xfrm>
            <a:off x="10698163" y="11979275"/>
            <a:ext cx="1371600" cy="241300"/>
          </a:xfrm>
          <a:prstGeom prst="line">
            <a:avLst/>
          </a:prstGeom>
          <a:noFill/>
          <a:ln w="936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135" name="Line 63"/>
          <p:cNvSpPr>
            <a:spLocks noChangeShapeType="1"/>
          </p:cNvSpPr>
          <p:nvPr/>
        </p:nvSpPr>
        <p:spPr bwMode="auto">
          <a:xfrm flipV="1">
            <a:off x="10972800" y="12480925"/>
            <a:ext cx="1189038" cy="477838"/>
          </a:xfrm>
          <a:prstGeom prst="line">
            <a:avLst/>
          </a:prstGeom>
          <a:noFill/>
          <a:ln w="936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136" name="Line 64"/>
          <p:cNvSpPr>
            <a:spLocks noChangeShapeType="1"/>
          </p:cNvSpPr>
          <p:nvPr/>
        </p:nvSpPr>
        <p:spPr bwMode="auto">
          <a:xfrm flipV="1">
            <a:off x="10972800" y="12847638"/>
            <a:ext cx="5230813" cy="111125"/>
          </a:xfrm>
          <a:prstGeom prst="line">
            <a:avLst/>
          </a:prstGeom>
          <a:noFill/>
          <a:ln w="936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137" name="Line 65"/>
          <p:cNvSpPr>
            <a:spLocks noChangeShapeType="1"/>
          </p:cNvSpPr>
          <p:nvPr/>
        </p:nvSpPr>
        <p:spPr bwMode="auto">
          <a:xfrm flipV="1">
            <a:off x="10953750" y="13619163"/>
            <a:ext cx="5218113" cy="652462"/>
          </a:xfrm>
          <a:prstGeom prst="line">
            <a:avLst/>
          </a:prstGeom>
          <a:noFill/>
          <a:ln w="936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138" name="Line 66"/>
          <p:cNvSpPr>
            <a:spLocks noChangeShapeType="1"/>
          </p:cNvSpPr>
          <p:nvPr/>
        </p:nvSpPr>
        <p:spPr bwMode="auto">
          <a:xfrm flipV="1">
            <a:off x="11064875" y="13673138"/>
            <a:ext cx="1096963" cy="293687"/>
          </a:xfrm>
          <a:prstGeom prst="line">
            <a:avLst/>
          </a:prstGeom>
          <a:noFill/>
          <a:ln w="936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139" name="Line 67"/>
          <p:cNvSpPr>
            <a:spLocks noChangeShapeType="1"/>
          </p:cNvSpPr>
          <p:nvPr/>
        </p:nvSpPr>
        <p:spPr bwMode="auto">
          <a:xfrm>
            <a:off x="10772775" y="10263188"/>
            <a:ext cx="1006475" cy="1587"/>
          </a:xfrm>
          <a:prstGeom prst="line">
            <a:avLst/>
          </a:prstGeom>
          <a:noFill/>
          <a:ln w="936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140" name="AutoShape 68"/>
          <p:cNvSpPr>
            <a:spLocks noChangeArrowheads="1"/>
          </p:cNvSpPr>
          <p:nvPr/>
        </p:nvSpPr>
        <p:spPr bwMode="auto">
          <a:xfrm>
            <a:off x="4114800" y="16094075"/>
            <a:ext cx="1920875" cy="731838"/>
          </a:xfrm>
          <a:prstGeom prst="flowChartProcess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Transform to 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Data frame</a:t>
            </a:r>
          </a:p>
        </p:txBody>
      </p:sp>
      <p:sp>
        <p:nvSpPr>
          <p:cNvPr id="3141" name="AutoShape 69"/>
          <p:cNvSpPr>
            <a:spLocks noChangeArrowheads="1"/>
          </p:cNvSpPr>
          <p:nvPr/>
        </p:nvSpPr>
        <p:spPr bwMode="auto">
          <a:xfrm>
            <a:off x="4022725" y="13716000"/>
            <a:ext cx="2651125" cy="1828800"/>
          </a:xfrm>
          <a:prstGeom prst="flowChartInputOutpu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Collecting 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data from 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Social sensing 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application</a:t>
            </a:r>
          </a:p>
        </p:txBody>
      </p:sp>
      <p:sp>
        <p:nvSpPr>
          <p:cNvPr id="3142" name="AutoShape 70"/>
          <p:cNvSpPr>
            <a:spLocks noChangeArrowheads="1"/>
          </p:cNvSpPr>
          <p:nvPr/>
        </p:nvSpPr>
        <p:spPr bwMode="auto">
          <a:xfrm>
            <a:off x="4206875" y="17191038"/>
            <a:ext cx="1828800" cy="549275"/>
          </a:xfrm>
          <a:prstGeom prst="flowChartProcess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Filter data</a:t>
            </a:r>
          </a:p>
        </p:txBody>
      </p:sp>
      <p:sp>
        <p:nvSpPr>
          <p:cNvPr id="3143" name="AutoShape 71"/>
          <p:cNvSpPr>
            <a:spLocks noChangeArrowheads="1"/>
          </p:cNvSpPr>
          <p:nvPr/>
        </p:nvSpPr>
        <p:spPr bwMode="auto">
          <a:xfrm>
            <a:off x="7407275" y="16184563"/>
            <a:ext cx="1920875" cy="1096962"/>
          </a:xfrm>
          <a:prstGeom prst="flowChartProcess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Calculate 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unique 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sources</a:t>
            </a:r>
          </a:p>
        </p:txBody>
      </p:sp>
      <p:sp>
        <p:nvSpPr>
          <p:cNvPr id="3144" name="AutoShape 72"/>
          <p:cNvSpPr>
            <a:spLocks noChangeArrowheads="1"/>
          </p:cNvSpPr>
          <p:nvPr/>
        </p:nvSpPr>
        <p:spPr bwMode="auto">
          <a:xfrm>
            <a:off x="3949700" y="18105438"/>
            <a:ext cx="2378075" cy="1189037"/>
          </a:xfrm>
          <a:prstGeom prst="flowChartProcess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Cluster with K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i="1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K</a:t>
            </a:r>
            <a:r>
              <a:rPr lang="en-US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=numbers of 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clusters</a:t>
            </a:r>
          </a:p>
        </p:txBody>
      </p:sp>
      <p:sp>
        <p:nvSpPr>
          <p:cNvPr id="3145" name="AutoShape 73"/>
          <p:cNvSpPr>
            <a:spLocks noChangeArrowheads="1"/>
          </p:cNvSpPr>
          <p:nvPr/>
        </p:nvSpPr>
        <p:spPr bwMode="auto">
          <a:xfrm>
            <a:off x="7407275" y="18470563"/>
            <a:ext cx="1920875" cy="1006475"/>
          </a:xfrm>
          <a:prstGeom prst="flowChartProcess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Create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SC matrix</a:t>
            </a:r>
          </a:p>
        </p:txBody>
      </p:sp>
      <p:sp>
        <p:nvSpPr>
          <p:cNvPr id="3146" name="AutoShape 74"/>
          <p:cNvSpPr>
            <a:spLocks noChangeArrowheads="1"/>
          </p:cNvSpPr>
          <p:nvPr/>
        </p:nvSpPr>
        <p:spPr bwMode="auto">
          <a:xfrm>
            <a:off x="4297363" y="19934238"/>
            <a:ext cx="1736725" cy="2193925"/>
          </a:xfrm>
          <a:prstGeom prst="flowChartDecision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Is 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clustering 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good ?</a:t>
            </a:r>
          </a:p>
        </p:txBody>
      </p:sp>
      <p:cxnSp>
        <p:nvCxnSpPr>
          <p:cNvPr id="3147" name="AutoShape 75"/>
          <p:cNvCxnSpPr>
            <a:cxnSpLocks noChangeShapeType="1"/>
            <a:stCxn id="3146" idx="3"/>
            <a:endCxn id="3143" idx="1"/>
          </p:cNvCxnSpPr>
          <p:nvPr/>
        </p:nvCxnSpPr>
        <p:spPr bwMode="auto">
          <a:xfrm flipV="1">
            <a:off x="6034088" y="16733838"/>
            <a:ext cx="1373187" cy="4297362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148" name="AutoShape 76"/>
          <p:cNvCxnSpPr>
            <a:cxnSpLocks noChangeShapeType="1"/>
            <a:stCxn id="3143" idx="2"/>
            <a:endCxn id="3145" idx="0"/>
          </p:cNvCxnSpPr>
          <p:nvPr/>
        </p:nvCxnSpPr>
        <p:spPr bwMode="auto">
          <a:xfrm>
            <a:off x="8367713" y="17281525"/>
            <a:ext cx="1587" cy="1189038"/>
          </a:xfrm>
          <a:prstGeom prst="straightConnector1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149" name="AutoShape 77"/>
          <p:cNvCxnSpPr>
            <a:cxnSpLocks noChangeShapeType="1"/>
            <a:endCxn id="3144" idx="1"/>
          </p:cNvCxnSpPr>
          <p:nvPr/>
        </p:nvCxnSpPr>
        <p:spPr bwMode="auto">
          <a:xfrm flipV="1">
            <a:off x="1484313" y="18700750"/>
            <a:ext cx="2465387" cy="19050"/>
          </a:xfrm>
          <a:prstGeom prst="straightConnector1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0" name="AutoShape 78"/>
          <p:cNvCxnSpPr>
            <a:cxnSpLocks noChangeShapeType="1"/>
            <a:stCxn id="3142" idx="2"/>
            <a:endCxn id="3144" idx="0"/>
          </p:cNvCxnSpPr>
          <p:nvPr/>
        </p:nvCxnSpPr>
        <p:spPr bwMode="auto">
          <a:xfrm>
            <a:off x="5121275" y="17740313"/>
            <a:ext cx="17463" cy="365125"/>
          </a:xfrm>
          <a:prstGeom prst="straightConnector1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1" name="AutoShape 79"/>
          <p:cNvCxnSpPr>
            <a:cxnSpLocks noChangeShapeType="1"/>
            <a:stCxn id="3140" idx="2"/>
            <a:endCxn id="3142" idx="0"/>
          </p:cNvCxnSpPr>
          <p:nvPr/>
        </p:nvCxnSpPr>
        <p:spPr bwMode="auto">
          <a:xfrm>
            <a:off x="5075238" y="16825913"/>
            <a:ext cx="46037" cy="365125"/>
          </a:xfrm>
          <a:prstGeom prst="straightConnector1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2" name="AutoShape 80"/>
          <p:cNvCxnSpPr>
            <a:cxnSpLocks noChangeShapeType="1"/>
            <a:stCxn id="3141" idx="3"/>
            <a:endCxn id="3140" idx="0"/>
          </p:cNvCxnSpPr>
          <p:nvPr/>
        </p:nvCxnSpPr>
        <p:spPr bwMode="auto">
          <a:xfrm flipH="1">
            <a:off x="5075238" y="15544800"/>
            <a:ext cx="3175" cy="549275"/>
          </a:xfrm>
          <a:prstGeom prst="straightConnector1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3" name="AutoShape 81"/>
          <p:cNvCxnSpPr>
            <a:cxnSpLocks noChangeShapeType="1"/>
            <a:stCxn id="3144" idx="2"/>
            <a:endCxn id="3146" idx="0"/>
          </p:cNvCxnSpPr>
          <p:nvPr/>
        </p:nvCxnSpPr>
        <p:spPr bwMode="auto">
          <a:xfrm>
            <a:off x="5138738" y="19294475"/>
            <a:ext cx="26987" cy="639763"/>
          </a:xfrm>
          <a:prstGeom prst="straightConnector1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sp>
        <p:nvSpPr>
          <p:cNvPr id="3154" name="Text Box 82"/>
          <p:cNvSpPr txBox="1">
            <a:spLocks noChangeArrowheads="1"/>
          </p:cNvSpPr>
          <p:nvPr/>
        </p:nvSpPr>
        <p:spPr bwMode="auto">
          <a:xfrm>
            <a:off x="2560638" y="20605750"/>
            <a:ext cx="822325" cy="425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no</a:t>
            </a:r>
          </a:p>
        </p:txBody>
      </p:sp>
      <p:sp>
        <p:nvSpPr>
          <p:cNvPr id="3155" name="Text Box 83"/>
          <p:cNvSpPr txBox="1">
            <a:spLocks noChangeArrowheads="1"/>
          </p:cNvSpPr>
          <p:nvPr/>
        </p:nvSpPr>
        <p:spPr bwMode="auto">
          <a:xfrm>
            <a:off x="6034088" y="20574000"/>
            <a:ext cx="82232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yes</a:t>
            </a:r>
          </a:p>
        </p:txBody>
      </p:sp>
      <p:sp>
        <p:nvSpPr>
          <p:cNvPr id="3163" name="Text Box 91"/>
          <p:cNvSpPr txBox="1">
            <a:spLocks noChangeArrowheads="1"/>
          </p:cNvSpPr>
          <p:nvPr/>
        </p:nvSpPr>
        <p:spPr bwMode="auto">
          <a:xfrm>
            <a:off x="1920875" y="12619038"/>
            <a:ext cx="7179717" cy="820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800" b="1" i="1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SC </a:t>
            </a:r>
            <a:r>
              <a:rPr lang="en-US" sz="4800" b="1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Matrix Computation </a:t>
            </a:r>
            <a:endParaRPr lang="en-US" sz="4800" b="1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  <p:sp>
        <p:nvSpPr>
          <p:cNvPr id="3164" name="Text Box 92"/>
          <p:cNvSpPr txBox="1">
            <a:spLocks noChangeArrowheads="1"/>
          </p:cNvSpPr>
          <p:nvPr/>
        </p:nvSpPr>
        <p:spPr bwMode="auto">
          <a:xfrm>
            <a:off x="9748664" y="15883136"/>
            <a:ext cx="10945216" cy="820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800" b="1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Performance Measurement Framework</a:t>
            </a:r>
            <a:endParaRPr lang="en-US" sz="4800" b="1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  <p:sp>
        <p:nvSpPr>
          <p:cNvPr id="3165" name="Text Box 93"/>
          <p:cNvSpPr txBox="1">
            <a:spLocks noChangeArrowheads="1"/>
          </p:cNvSpPr>
          <p:nvPr/>
        </p:nvSpPr>
        <p:spPr bwMode="auto">
          <a:xfrm>
            <a:off x="365125" y="24740120"/>
            <a:ext cx="6035675" cy="820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u="sng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Sample Output</a:t>
            </a:r>
          </a:p>
        </p:txBody>
      </p:sp>
      <p:sp>
        <p:nvSpPr>
          <p:cNvPr id="3166" name="Text Box 94"/>
          <p:cNvSpPr txBox="1">
            <a:spLocks noChangeArrowheads="1"/>
          </p:cNvSpPr>
          <p:nvPr/>
        </p:nvSpPr>
        <p:spPr bwMode="auto">
          <a:xfrm>
            <a:off x="1281113" y="25622250"/>
            <a:ext cx="384016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SzPct val="45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  Input</a:t>
            </a:r>
            <a:r>
              <a:rPr lang="en-US" sz="240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</a:t>
            </a:r>
          </a:p>
        </p:txBody>
      </p:sp>
      <p:sp>
        <p:nvSpPr>
          <p:cNvPr id="3167" name="Text Box 95"/>
          <p:cNvSpPr txBox="1">
            <a:spLocks noChangeArrowheads="1"/>
          </p:cNvSpPr>
          <p:nvPr/>
        </p:nvSpPr>
        <p:spPr bwMode="auto">
          <a:xfrm>
            <a:off x="6146800" y="25695275"/>
            <a:ext cx="2925763" cy="425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Filtered data</a:t>
            </a:r>
          </a:p>
        </p:txBody>
      </p:sp>
      <p:sp>
        <p:nvSpPr>
          <p:cNvPr id="3168" name="Text Box 96"/>
          <p:cNvSpPr txBox="1">
            <a:spLocks noChangeArrowheads="1"/>
          </p:cNvSpPr>
          <p:nvPr/>
        </p:nvSpPr>
        <p:spPr bwMode="auto">
          <a:xfrm>
            <a:off x="10606088" y="25877838"/>
            <a:ext cx="3017837" cy="425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Cluster output</a:t>
            </a:r>
          </a:p>
        </p:txBody>
      </p:sp>
      <p:sp>
        <p:nvSpPr>
          <p:cNvPr id="3169" name="Text Box 97"/>
          <p:cNvSpPr txBox="1">
            <a:spLocks noChangeArrowheads="1"/>
          </p:cNvSpPr>
          <p:nvPr/>
        </p:nvSpPr>
        <p:spPr bwMode="auto">
          <a:xfrm>
            <a:off x="17738725" y="25909588"/>
            <a:ext cx="3382963" cy="425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SC Matrix</a:t>
            </a:r>
          </a:p>
        </p:txBody>
      </p:sp>
      <p:sp>
        <p:nvSpPr>
          <p:cNvPr id="3170" name="Line 98"/>
          <p:cNvSpPr>
            <a:spLocks noChangeShapeType="1"/>
          </p:cNvSpPr>
          <p:nvPr/>
        </p:nvSpPr>
        <p:spPr bwMode="auto">
          <a:xfrm>
            <a:off x="9601200" y="25236488"/>
            <a:ext cx="12160250" cy="15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171" name="Text Box 99"/>
          <p:cNvSpPr txBox="1">
            <a:spLocks noChangeArrowheads="1"/>
          </p:cNvSpPr>
          <p:nvPr/>
        </p:nvSpPr>
        <p:spPr bwMode="auto">
          <a:xfrm>
            <a:off x="14962064" y="19813588"/>
            <a:ext cx="5011736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u="sng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Result </a:t>
            </a:r>
            <a:r>
              <a:rPr lang="en-US" sz="3200" u="sng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(</a:t>
            </a:r>
            <a:r>
              <a:rPr lang="en-US" sz="3200" u="sng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credibility of claim)</a:t>
            </a:r>
            <a:endParaRPr lang="en-US" sz="3200" u="sng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  <p:sp>
        <p:nvSpPr>
          <p:cNvPr id="3172" name="Text Box 100"/>
          <p:cNvSpPr txBox="1">
            <a:spLocks noChangeArrowheads="1"/>
          </p:cNvSpPr>
          <p:nvPr/>
        </p:nvSpPr>
        <p:spPr bwMode="auto">
          <a:xfrm>
            <a:off x="10756776" y="17537534"/>
            <a:ext cx="2835275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u="sng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System</a:t>
            </a:r>
            <a:endParaRPr lang="en-US" sz="3200" u="sng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  <p:sp>
        <p:nvSpPr>
          <p:cNvPr id="3173" name="Text Box 101"/>
          <p:cNvSpPr txBox="1">
            <a:spLocks noChangeArrowheads="1"/>
          </p:cNvSpPr>
          <p:nvPr/>
        </p:nvSpPr>
        <p:spPr bwMode="auto">
          <a:xfrm>
            <a:off x="14995525" y="17537534"/>
            <a:ext cx="3840163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u="sng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Experiment</a:t>
            </a:r>
          </a:p>
        </p:txBody>
      </p:sp>
      <p:sp>
        <p:nvSpPr>
          <p:cNvPr id="3174" name="Text Box 102"/>
          <p:cNvSpPr txBox="1">
            <a:spLocks noChangeArrowheads="1"/>
          </p:cNvSpPr>
          <p:nvPr/>
        </p:nvSpPr>
        <p:spPr bwMode="auto">
          <a:xfrm>
            <a:off x="14861232" y="18353212"/>
            <a:ext cx="6374555" cy="14183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Language </a:t>
            </a:r>
            <a:r>
              <a:rPr lang="en-US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: </a:t>
            </a:r>
            <a:r>
              <a:rPr lang="en-US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C</a:t>
            </a:r>
            <a:r>
              <a:rPr lang="en-US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++ </a:t>
            </a:r>
            <a:r>
              <a:rPr lang="en-US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[en.wikipedia.org/wiki/C%2B%2B</a:t>
            </a:r>
            <a:r>
              <a:rPr lang="en-US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]</a:t>
            </a:r>
          </a:p>
          <a:p>
            <a:pP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</a:t>
            </a:r>
            <a:r>
              <a:rPr lang="en-US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Input data :  Generated SC matrix</a:t>
            </a:r>
          </a:p>
          <a:p>
            <a:pP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Input </a:t>
            </a:r>
            <a:r>
              <a:rPr lang="en-US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algorithm : </a:t>
            </a:r>
            <a:r>
              <a:rPr lang="en-US" sz="2400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Expectation   </a:t>
            </a:r>
            <a:r>
              <a:rPr lang="en-US" sz="2400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Maximization[2]</a:t>
            </a:r>
          </a:p>
          <a:p>
            <a:pPr>
              <a:buSzPct val="45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  <p:sp>
        <p:nvSpPr>
          <p:cNvPr id="3175" name="Text Box 103"/>
          <p:cNvSpPr txBox="1">
            <a:spLocks noChangeArrowheads="1"/>
          </p:cNvSpPr>
          <p:nvPr/>
        </p:nvSpPr>
        <p:spPr bwMode="auto">
          <a:xfrm>
            <a:off x="822325" y="13716000"/>
            <a:ext cx="2835275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u="sng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Flow Chart</a:t>
            </a:r>
          </a:p>
        </p:txBody>
      </p:sp>
      <p:sp>
        <p:nvSpPr>
          <p:cNvPr id="3177" name="Text Box 105"/>
          <p:cNvSpPr txBox="1">
            <a:spLocks noChangeArrowheads="1"/>
          </p:cNvSpPr>
          <p:nvPr/>
        </p:nvSpPr>
        <p:spPr bwMode="auto">
          <a:xfrm>
            <a:off x="438150" y="22190075"/>
            <a:ext cx="3840163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u="sng" dirty="0" err="1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Testbed</a:t>
            </a:r>
            <a:r>
              <a:rPr lang="en-US" sz="3200" u="sng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Description</a:t>
            </a:r>
            <a:endParaRPr lang="en-US" sz="3200" u="sng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  <p:sp>
        <p:nvSpPr>
          <p:cNvPr id="3178" name="Text Box 106"/>
          <p:cNvSpPr txBox="1">
            <a:spLocks noChangeArrowheads="1"/>
          </p:cNvSpPr>
          <p:nvPr/>
        </p:nvSpPr>
        <p:spPr bwMode="auto">
          <a:xfrm>
            <a:off x="419100" y="22734588"/>
            <a:ext cx="4613275" cy="1462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Data Mining Language:  R [www.r-project.org</a:t>
            </a:r>
            <a:r>
              <a:rPr lang="en-US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/]</a:t>
            </a:r>
          </a:p>
          <a:p>
            <a:pP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Input </a:t>
            </a:r>
            <a:r>
              <a:rPr lang="en-US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Dataset </a:t>
            </a:r>
            <a:r>
              <a:rPr lang="en-US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:  Twitters  during </a:t>
            </a:r>
          </a:p>
          <a:p>
            <a:pPr>
              <a:buClrTx/>
              <a:buSzPct val="45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 '</a:t>
            </a:r>
            <a:r>
              <a:rPr lang="en-US" dirty="0" err="1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Shahbagh</a:t>
            </a:r>
            <a:r>
              <a:rPr lang="en-US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</a:t>
            </a:r>
            <a:r>
              <a:rPr lang="en-US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Uprising' in Bangladesh</a:t>
            </a:r>
          </a:p>
          <a:p>
            <a:pP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Clustering </a:t>
            </a:r>
            <a:r>
              <a:rPr lang="en-US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: </a:t>
            </a:r>
            <a:r>
              <a:rPr lang="en-US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K-means, K -</a:t>
            </a:r>
            <a:r>
              <a:rPr lang="en-US" dirty="0" err="1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Medoids</a:t>
            </a:r>
            <a:r>
              <a:rPr lang="en-US" sz="2400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</a:t>
            </a:r>
            <a:endParaRPr lang="en-US" sz="2400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  <p:pic>
        <p:nvPicPr>
          <p:cNvPr id="3179" name="Picture 10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509125" y="26335038"/>
            <a:ext cx="5486400" cy="4749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180" name="Picture 10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452725" y="26517600"/>
            <a:ext cx="6035675" cy="4438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181" name="Line 109"/>
          <p:cNvSpPr>
            <a:spLocks noChangeShapeType="1"/>
          </p:cNvSpPr>
          <p:nvPr/>
        </p:nvSpPr>
        <p:spPr bwMode="auto">
          <a:xfrm>
            <a:off x="4427538" y="28217813"/>
            <a:ext cx="457200" cy="1587"/>
          </a:xfrm>
          <a:prstGeom prst="line">
            <a:avLst/>
          </a:prstGeom>
          <a:noFill/>
          <a:ln w="54720">
            <a:solidFill>
              <a:srgbClr val="808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182" name="Line 110"/>
          <p:cNvSpPr>
            <a:spLocks noChangeShapeType="1"/>
          </p:cNvSpPr>
          <p:nvPr/>
        </p:nvSpPr>
        <p:spPr bwMode="auto">
          <a:xfrm>
            <a:off x="9070975" y="28216225"/>
            <a:ext cx="344488" cy="1588"/>
          </a:xfrm>
          <a:prstGeom prst="line">
            <a:avLst/>
          </a:prstGeom>
          <a:noFill/>
          <a:ln w="54720">
            <a:solidFill>
              <a:srgbClr val="808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183" name="Line 111"/>
          <p:cNvSpPr>
            <a:spLocks noChangeShapeType="1"/>
          </p:cNvSpPr>
          <p:nvPr/>
        </p:nvSpPr>
        <p:spPr bwMode="auto">
          <a:xfrm>
            <a:off x="14995525" y="28246388"/>
            <a:ext cx="333375" cy="1587"/>
          </a:xfrm>
          <a:prstGeom prst="line">
            <a:avLst/>
          </a:prstGeom>
          <a:noFill/>
          <a:ln w="54720">
            <a:solidFill>
              <a:srgbClr val="808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pic>
        <p:nvPicPr>
          <p:cNvPr id="3184" name="Picture 11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0350" y="26152475"/>
            <a:ext cx="4311650" cy="5197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185" name="Picture 11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884738" y="26242963"/>
            <a:ext cx="4186237" cy="5138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186" name="Picture 11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3895388" y="20666075"/>
            <a:ext cx="6861175" cy="420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cxnSp>
        <p:nvCxnSpPr>
          <p:cNvPr id="3187" name="AutoShape 115"/>
          <p:cNvCxnSpPr>
            <a:cxnSpLocks noChangeShapeType="1"/>
            <a:stCxn id="3146" idx="1"/>
          </p:cNvCxnSpPr>
          <p:nvPr/>
        </p:nvCxnSpPr>
        <p:spPr bwMode="auto">
          <a:xfrm flipH="1" flipV="1">
            <a:off x="1447800" y="21010563"/>
            <a:ext cx="2849563" cy="20637"/>
          </a:xfrm>
          <a:prstGeom prst="straightConnector1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3188" name="AutoShape 116"/>
          <p:cNvCxnSpPr>
            <a:cxnSpLocks noChangeShapeType="1"/>
          </p:cNvCxnSpPr>
          <p:nvPr/>
        </p:nvCxnSpPr>
        <p:spPr bwMode="auto">
          <a:xfrm flipV="1">
            <a:off x="1447800" y="17492663"/>
            <a:ext cx="19050" cy="3516312"/>
          </a:xfrm>
          <a:prstGeom prst="straightConnector1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3189" name="AutoShape 117"/>
          <p:cNvCxnSpPr>
            <a:cxnSpLocks noChangeShapeType="1"/>
            <a:endCxn id="3142" idx="1"/>
          </p:cNvCxnSpPr>
          <p:nvPr/>
        </p:nvCxnSpPr>
        <p:spPr bwMode="auto">
          <a:xfrm flipV="1">
            <a:off x="1465263" y="17465675"/>
            <a:ext cx="2741612" cy="26988"/>
          </a:xfrm>
          <a:prstGeom prst="straightConnector1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sp>
        <p:nvSpPr>
          <p:cNvPr id="106" name="Rectangle 105"/>
          <p:cNvSpPr/>
          <p:nvPr/>
        </p:nvSpPr>
        <p:spPr bwMode="auto">
          <a:xfrm>
            <a:off x="9892680" y="18691448"/>
            <a:ext cx="4174827" cy="7200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Input SC matrix</a:t>
            </a:r>
            <a:endParaRPr lang="en-US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9905296" y="20275624"/>
            <a:ext cx="4255891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Input Algorithm </a:t>
            </a:r>
            <a:endParaRPr lang="en-US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9905296" y="21643776"/>
            <a:ext cx="4255891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Run </a:t>
            </a:r>
            <a:r>
              <a:rPr lang="en-US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the algorithm On </a:t>
            </a:r>
            <a:r>
              <a:rPr lang="en-US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SC matrix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9905296" y="23227952"/>
            <a:ext cx="4255891" cy="7200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Output Algorithm's performance</a:t>
            </a:r>
            <a:endParaRPr lang="en-US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  <p:pic>
        <p:nvPicPr>
          <p:cNvPr id="3094" name="Picture 2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7825" y="19450844"/>
            <a:ext cx="206712" cy="824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3" name="Picture 2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0225" y="20891004"/>
            <a:ext cx="206712" cy="824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4" name="Picture 2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8216" y="22291848"/>
            <a:ext cx="206712" cy="824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1537</TotalTime>
  <Words>415</Words>
  <Application>Microsoft Office PowerPoint</Application>
  <PresentationFormat>Custom</PresentationFormat>
  <Paragraphs>91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Popel</dc:creator>
  <cp:lastModifiedBy>personal</cp:lastModifiedBy>
  <cp:revision>64</cp:revision>
  <cp:lastPrinted>1601-01-01T00:00:00Z</cp:lastPrinted>
  <dcterms:created xsi:type="dcterms:W3CDTF">2008-05-03T03:01:56Z</dcterms:created>
  <dcterms:modified xsi:type="dcterms:W3CDTF">2015-03-25T12:56:06Z</dcterms:modified>
</cp:coreProperties>
</file>