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700405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D0F4FC"/>
    <a:srgbClr val="FCD29A"/>
    <a:srgbClr val="A50021"/>
    <a:srgbClr val="006666"/>
    <a:srgbClr val="FFFF99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62" autoAdjust="0"/>
    <p:restoredTop sz="99834" autoAdjust="0"/>
  </p:normalViewPr>
  <p:slideViewPr>
    <p:cSldViewPr>
      <p:cViewPr>
        <p:scale>
          <a:sx n="33" d="100"/>
          <a:sy n="33" d="100"/>
        </p:scale>
        <p:origin x="-1224" y="-7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 smtClean="0">
              <a:latin typeface="+mn-lt"/>
              <a:cs typeface="Arial" pitchFamily="34" charset="0"/>
            </a:rPr>
            <a:t>Background</a:t>
          </a:r>
          <a:endParaRPr lang="en-US" sz="4400" b="1" dirty="0"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274655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82FCDB-B5CF-4216-85E2-E35A832E478F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E0687BDC-7435-4FAA-9CC5-7D6D86472FDB}" type="presOf" srcId="{531C3358-8C8A-4F3B-8F5C-658DFA962265}" destId="{AF060237-B5EE-4752-8C90-6E7CB44289BF}" srcOrd="0" destOrd="0" presId="urn:microsoft.com/office/officeart/2005/8/layout/vList2"/>
    <dgm:cxn modelId="{9DA5B8DF-8F65-45CE-99B3-B6F616C08222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 smtClean="0">
              <a:latin typeface="+mn-lt"/>
              <a:cs typeface="Arial" pitchFamily="34" charset="0"/>
            </a:rPr>
            <a:t>Motivation and Problem Formulation</a:t>
          </a:r>
          <a:endParaRPr lang="en-US" sz="4400" b="1" dirty="0"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100000" custLinFactNeighborY="-1818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BCE030-0387-4AB7-B7C5-5BEAD1558F8B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A2BE8FB8-A1AC-45CB-A81E-A36E5EDA4959}" type="presOf" srcId="{531C3358-8C8A-4F3B-8F5C-658DFA962265}" destId="{AF060237-B5EE-4752-8C90-6E7CB44289BF}" srcOrd="0" destOrd="0" presId="urn:microsoft.com/office/officeart/2005/8/layout/vList2"/>
    <dgm:cxn modelId="{AE33AB56-B25B-489D-9C29-D8D1E8F6311F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 smtClean="0">
              <a:latin typeface="+mn-lt"/>
              <a:cs typeface="Arial" pitchFamily="34" charset="0"/>
            </a:rPr>
            <a:t>Proposed Methodology</a:t>
          </a:r>
          <a:endParaRPr lang="en-US" sz="4400" b="1" dirty="0"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12212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6973A837-D0E0-4898-879C-AA9C1966DB0A}" type="presOf" srcId="{531C3358-8C8A-4F3B-8F5C-658DFA962265}" destId="{AF060237-B5EE-4752-8C90-6E7CB44289BF}" srcOrd="0" destOrd="0" presId="urn:microsoft.com/office/officeart/2005/8/layout/vList2"/>
    <dgm:cxn modelId="{1A7C0C68-CBDF-4411-AEA6-7B3F1AB85320}" type="presOf" srcId="{CA62B9E1-0042-45C3-B5A9-DB0AF59832BB}" destId="{C3CDC904-C154-417D-9356-A2E7F1B73717}" srcOrd="0" destOrd="0" presId="urn:microsoft.com/office/officeart/2005/8/layout/vList2"/>
    <dgm:cxn modelId="{F88EACD4-1D28-4F0B-9228-D21576F44A5F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 smtClean="0">
              <a:latin typeface="+mn-lt"/>
              <a:cs typeface="Arial" pitchFamily="34" charset="0"/>
            </a:rPr>
            <a:t>Experimentation and/or Theoretical Proof </a:t>
          </a:r>
          <a:endParaRPr lang="en-US" sz="48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90629" custLinFactY="-196745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B97035-ADA9-4583-B709-8E8C90B155D5}" type="presOf" srcId="{531C3358-8C8A-4F3B-8F5C-658DFA962265}" destId="{AF060237-B5EE-4752-8C90-6E7CB44289BF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80698B61-F2DB-4876-9849-4FF4F9B1049B}" type="presOf" srcId="{CA62B9E1-0042-45C3-B5A9-DB0AF59832BB}" destId="{C3CDC904-C154-417D-9356-A2E7F1B73717}" srcOrd="0" destOrd="0" presId="urn:microsoft.com/office/officeart/2005/8/layout/vList2"/>
    <dgm:cxn modelId="{188AE086-B60D-4C99-BDB5-35991ED2CEFA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Findings</a:t>
          </a:r>
          <a:endParaRPr lang="en-US" sz="48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200000" custLinFactNeighborY="-2709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4F48C0-CC67-4B98-8A80-D39F9BE633E0}" type="presOf" srcId="{531C3358-8C8A-4F3B-8F5C-658DFA962265}" destId="{AF060237-B5EE-4752-8C90-6E7CB44289BF}" srcOrd="0" destOrd="0" presId="urn:microsoft.com/office/officeart/2005/8/layout/vList2"/>
    <dgm:cxn modelId="{1A58BE37-1B59-4831-A2D8-6145543BDF5A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CBDF0969-B9FE-4B63-9149-EA7700EDEFA8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Conclusion and Future Work</a:t>
          </a:r>
          <a:endParaRPr lang="en-US" sz="48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100000" custLinFactNeighborX="741" custLinFactNeighborY="-1394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8F3F70D9-A2BF-4594-B953-5DA17BB17D29}" type="presOf" srcId="{531C3358-8C8A-4F3B-8F5C-658DFA962265}" destId="{AF060237-B5EE-4752-8C90-6E7CB44289BF}" srcOrd="0" destOrd="0" presId="urn:microsoft.com/office/officeart/2005/8/layout/vList2"/>
    <dgm:cxn modelId="{0ABF01D9-E83C-4BC8-9F7B-51E97971EBA6}" type="presOf" srcId="{CA62B9E1-0042-45C3-B5A9-DB0AF59832BB}" destId="{C3CDC904-C154-417D-9356-A2E7F1B73717}" srcOrd="0" destOrd="0" presId="urn:microsoft.com/office/officeart/2005/8/layout/vList2"/>
    <dgm:cxn modelId="{146A133C-2743-4C67-BC5F-C6E4760ED21C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 smtClean="0">
              <a:latin typeface="+mn-lt"/>
              <a:cs typeface="Arial" pitchFamily="34" charset="0"/>
            </a:rPr>
            <a:t>References</a:t>
          </a:r>
          <a:endParaRPr lang="en-US" sz="4800" b="1" dirty="0"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DC904-C154-417D-9356-A2E7F1B73717}" type="pres">
      <dgm:prSet presAssocID="{CA62B9E1-0042-45C3-B5A9-DB0AF59832BB}" presName="parentText" presStyleLbl="node1" presStyleIdx="0" presStyleCnt="1" custScaleY="74441" custLinFactY="-88566" custLinFactNeighborX="-14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C22CD9F0-AD76-45ED-8B7E-6B8595575455}" type="presOf" srcId="{CA62B9E1-0042-45C3-B5A9-DB0AF59832BB}" destId="{C3CDC904-C154-417D-9356-A2E7F1B73717}" srcOrd="0" destOrd="0" presId="urn:microsoft.com/office/officeart/2005/8/layout/vList2"/>
    <dgm:cxn modelId="{5309F174-5058-444A-B838-6F22136E34FF}" type="presOf" srcId="{531C3358-8C8A-4F3B-8F5C-658DFA962265}" destId="{AF060237-B5EE-4752-8C90-6E7CB44289BF}" srcOrd="0" destOrd="0" presId="urn:microsoft.com/office/officeart/2005/8/layout/vList2"/>
    <dgm:cxn modelId="{D15E5ABD-1F7A-40E2-BB80-0B7942DCBFCE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926085"/>
            <a:ext cx="18653760" cy="20482560"/>
          </a:xfrm>
        </p:spPr>
        <p:txBody>
          <a:bodyPr/>
          <a:lstStyle>
            <a:lvl1pPr>
              <a:lnSpc>
                <a:spcPct val="100000"/>
              </a:lnSpc>
              <a:defRPr sz="27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23774400"/>
            <a:ext cx="15361920" cy="5852160"/>
          </a:xfrm>
        </p:spPr>
        <p:txBody>
          <a:bodyPr>
            <a:normAutofit/>
          </a:bodyPr>
          <a:lstStyle>
            <a:lvl1pPr marL="0" indent="0" algn="ctr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5BC2-FAAF-4CA0-A3F5-3C72287330ED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9B31-F215-4FDD-AD3C-0C68082FD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220B-6C85-4D85-97BD-815C0CFF05A4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1302F-2FA7-4D0B-BB72-275716C03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B664-D82C-404E-B457-EA06389DF9F0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E50A-74E2-4172-84E0-10B809A94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B96B-B154-424E-B082-B1C52E1D79A1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464A5-D5E6-4E0F-9F96-3F32B28AA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90238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269663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312400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6583682"/>
            <a:ext cx="18653760" cy="12024360"/>
          </a:xfrm>
        </p:spPr>
        <p:txBody>
          <a:bodyPr/>
          <a:lstStyle>
            <a:lvl1pPr algn="ctr" defTabSz="31350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9530065"/>
            <a:ext cx="18653760" cy="5433058"/>
          </a:xfrm>
        </p:spPr>
        <p:txBody>
          <a:bodyPr/>
          <a:lstStyle>
            <a:lvl1pPr marL="0" indent="0" algn="ctr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B98D-8D0F-4039-AF6D-123E7C0F5ADB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C11A6-23B0-47BF-BD25-1B7422081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8200"/>
            </a:lvl1pPr>
            <a:lvl2pPr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77824" y="7680960"/>
            <a:ext cx="9699955" cy="2172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8ABC-36FB-40B6-9B43-BC4756EF7208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722B00F-3AE6-4F4F-904B-64EB1CAF3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0"/>
            <a:ext cx="9696451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8200" b="0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55681" y="7680960"/>
            <a:ext cx="970026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8200" b="0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97280" y="10621670"/>
            <a:ext cx="9699955" cy="18785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1214202" y="10621673"/>
            <a:ext cx="9699955" cy="187832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80E7-FC8B-4691-B78E-991AE6D9CD8A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CED7577-5314-498A-9425-700FF591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E7AE-5681-401E-A80D-049E40D27E41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E643-F087-4445-8226-1F4743595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D914-B710-452D-9696-9CB3383063B7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FAAEE-CE2C-438E-8267-D1385CE0F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7010" y="1280160"/>
            <a:ext cx="7219951" cy="10058400"/>
          </a:xfrm>
        </p:spPr>
        <p:txBody>
          <a:bodyPr/>
          <a:lstStyle>
            <a:lvl1pPr algn="ctr">
              <a:lnSpc>
                <a:spcPct val="100000"/>
              </a:lnSpc>
              <a:defRPr sz="96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930" y="1310643"/>
            <a:ext cx="11990071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7010" y="11704323"/>
            <a:ext cx="7219951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5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4AC3-8027-44BA-8387-AE3AF740B8E5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6A36-3BAD-4451-B5A4-0A73780D8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982" y="1097280"/>
            <a:ext cx="13708378" cy="4297680"/>
          </a:xfrm>
        </p:spPr>
        <p:txBody>
          <a:bodyPr/>
          <a:lstStyle>
            <a:lvl1pPr algn="ctr">
              <a:lnSpc>
                <a:spcPct val="100000"/>
              </a:lnSpc>
              <a:defRPr sz="9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19502" y="5486400"/>
            <a:ext cx="14531338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982" y="27889200"/>
            <a:ext cx="13708378" cy="2560320"/>
          </a:xfrm>
        </p:spPr>
        <p:txBody>
          <a:bodyPr>
            <a:normAutofit/>
          </a:bodyPr>
          <a:lstStyle>
            <a:lvl1pPr marL="0" indent="0" algn="ctr">
              <a:buNone/>
              <a:defRPr sz="55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5D22-B48D-4F7E-833B-BE1A3EFFA050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17D9-5D14-4397-B1A6-2B0FBEACB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0"/>
            <a:ext cx="19751675" cy="7680325"/>
          </a:xfrm>
          <a:prstGeom prst="rect">
            <a:avLst/>
          </a:prstGeom>
        </p:spPr>
        <p:txBody>
          <a:bodyPr vert="horz" lIns="313502" tIns="156751" rIns="313502" bIns="156751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7680325"/>
            <a:ext cx="197516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71750" y="30510163"/>
            <a:ext cx="5006975" cy="1752600"/>
          </a:xfrm>
          <a:prstGeom prst="rect">
            <a:avLst/>
          </a:prstGeom>
        </p:spPr>
        <p:txBody>
          <a:bodyPr vert="horz" lIns="313502" tIns="156751" rIns="156751" bIns="156751" rtlCol="0" anchor="ctr"/>
          <a:lstStyle>
            <a:lvl1pPr algn="r" eaLnBrk="1" hangingPunct="1">
              <a:defRPr sz="4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1F64384-1CA1-4715-905B-D1D2890F945A}" type="datetime1">
              <a:rPr lang="en-US"/>
              <a:pPr>
                <a:defRPr/>
              </a:pPr>
              <a:t>26-Sep-19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2738" y="30510163"/>
            <a:ext cx="6834187" cy="1752600"/>
          </a:xfrm>
          <a:prstGeom prst="rect">
            <a:avLst/>
          </a:prstGeom>
        </p:spPr>
        <p:txBody>
          <a:bodyPr vert="horz" lIns="156751" tIns="156751" rIns="313502" bIns="156751" rtlCol="0" anchor="ctr"/>
          <a:lstStyle>
            <a:lvl1pPr algn="l" eaLnBrk="1" hangingPunct="1">
              <a:defRPr sz="4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04150" y="30510163"/>
            <a:ext cx="1347788" cy="1752600"/>
          </a:xfrm>
          <a:prstGeom prst="rect">
            <a:avLst/>
          </a:prstGeom>
        </p:spPr>
        <p:txBody>
          <a:bodyPr vert="horz" wrap="square" lIns="94051" tIns="156751" rIns="156751" bIns="15675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1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D4688656-4499-421A-A4EC-448368D58D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99363" y="31197550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defTabSz="3135020" eaLnBrk="1" hangingPunct="1">
              <a:defRPr/>
            </a:pPr>
            <a:endParaRPr lang="en-US" sz="6200" dirty="0"/>
          </a:p>
        </p:txBody>
      </p:sp>
      <p:sp>
        <p:nvSpPr>
          <p:cNvPr id="8" name="Oval 7"/>
          <p:cNvSpPr/>
          <p:nvPr/>
        </p:nvSpPr>
        <p:spPr>
          <a:xfrm>
            <a:off x="1365250" y="31197550"/>
            <a:ext cx="204788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3" name="Rectangle 8"/>
          <p:cNvSpPr>
            <a:spLocks noChangeArrowheads="1"/>
          </p:cNvSpPr>
          <p:nvPr userDrawn="1"/>
        </p:nvSpPr>
        <p:spPr bwMode="auto">
          <a:xfrm>
            <a:off x="3656013" y="0"/>
            <a:ext cx="18281650" cy="36576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0" tIns="457200" rIns="457200" bIns="457200"/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30937200"/>
            <a:ext cx="219456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 userDrawn="1"/>
        </p:nvSpPr>
        <p:spPr bwMode="auto">
          <a:xfrm>
            <a:off x="0" y="3657600"/>
            <a:ext cx="219376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H="1">
            <a:off x="3657600" y="0"/>
            <a:ext cx="0" cy="3657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ame 12"/>
          <p:cNvSpPr/>
          <p:nvPr userDrawn="1"/>
        </p:nvSpPr>
        <p:spPr bwMode="auto">
          <a:xfrm>
            <a:off x="0" y="0"/>
            <a:ext cx="21945600" cy="32994600"/>
          </a:xfrm>
          <a:prstGeom prst="frame">
            <a:avLst>
              <a:gd name="adj1" fmla="val 87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389438"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3133725" rtl="0" eaLnBrk="0" fontAlgn="base" hangingPunct="0">
        <a:lnSpc>
          <a:spcPts val="19885"/>
        </a:lnSpc>
        <a:spcBef>
          <a:spcPct val="0"/>
        </a:spcBef>
        <a:spcAft>
          <a:spcPct val="0"/>
        </a:spcAft>
        <a:defRPr sz="185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2pPr>
      <a:lvl3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3pPr>
      <a:lvl4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4pPr>
      <a:lvl5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5pPr>
      <a:lvl6pPr marL="4572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6pPr>
      <a:lvl7pPr marL="9144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7pPr>
      <a:lvl8pPr marL="13716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8pPr>
      <a:lvl9pPr marL="18288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9pPr>
    </p:titleStyle>
    <p:bodyStyle>
      <a:lvl1pPr marL="1174750" indent="-1174750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200" kern="1200">
          <a:solidFill>
            <a:srgbClr val="7F7F7F"/>
          </a:solidFill>
          <a:latin typeface="+mj-lt"/>
          <a:ea typeface="+mn-ea"/>
          <a:cs typeface="+mn-cs"/>
        </a:defRPr>
      </a:lvl1pPr>
      <a:lvl2pPr marL="2546350" indent="-979488" algn="l" defTabSz="3133725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5500" kern="1200">
          <a:solidFill>
            <a:srgbClr val="7F7F7F"/>
          </a:solidFill>
          <a:latin typeface="+mj-lt"/>
          <a:ea typeface="+mn-ea"/>
          <a:cs typeface="+mn-cs"/>
        </a:defRPr>
      </a:lvl2pPr>
      <a:lvl3pPr marL="3917950" indent="-782638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rgbClr val="7F7F7F"/>
          </a:solidFill>
          <a:latin typeface="+mj-lt"/>
          <a:ea typeface="+mn-ea"/>
          <a:cs typeface="+mn-cs"/>
        </a:defRPr>
      </a:lvl3pPr>
      <a:lvl4pPr marL="5484813" indent="-782638" algn="l" defTabSz="3133725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5500" kern="1200">
          <a:solidFill>
            <a:srgbClr val="7F7F7F"/>
          </a:solidFill>
          <a:latin typeface="+mj-lt"/>
          <a:ea typeface="+mn-ea"/>
          <a:cs typeface="+mn-cs"/>
        </a:defRPr>
      </a:lvl4pPr>
      <a:lvl5pPr marL="7053263" indent="-782638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rgbClr val="7F7F7F"/>
          </a:solidFill>
          <a:latin typeface="+mj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Courier New" pitchFamily="49" charset="0"/>
        <a:buChar char="o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Courier New" pitchFamily="49" charset="0"/>
        <a:buChar char="o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openxmlformats.org/officeDocument/2006/relationships/diagramData" Target="../diagrams/data7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29" Type="http://schemas.openxmlformats.org/officeDocument/2006/relationships/diagramColors" Target="../diagrams/colors7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openxmlformats.org/officeDocument/2006/relationships/diagramLayout" Target="../diagrams/layout6.xml"/><Relationship Id="rId28" Type="http://schemas.openxmlformats.org/officeDocument/2006/relationships/diagramQuickStyle" Target="../diagrams/quickStyle7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openxmlformats.org/officeDocument/2006/relationships/diagramData" Target="../diagrams/data6.xml"/><Relationship Id="rId27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2"/>
          <p:cNvSpPr txBox="1">
            <a:spLocks noChangeArrowheads="1"/>
          </p:cNvSpPr>
          <p:nvPr/>
        </p:nvSpPr>
        <p:spPr bwMode="auto">
          <a:xfrm>
            <a:off x="3656013" y="231338"/>
            <a:ext cx="1828165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/>
          <a:p>
            <a:pPr algn="ctr" defTabSz="4389438" eaLnBrk="1" hangingPunct="1"/>
            <a:r>
              <a:rPr lang="en-US" sz="6000" b="1" i="1" dirty="0" smtClean="0">
                <a:solidFill>
                  <a:srgbClr val="FFFF66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Title of the Poster</a:t>
            </a:r>
            <a:endParaRPr lang="en-US" sz="6000" b="1" dirty="0">
              <a:solidFill>
                <a:srgbClr val="FFFF66"/>
              </a:solidFill>
              <a:latin typeface="Helvetica" pitchFamily="34" charset="0"/>
              <a:ea typeface="Tahoma" pitchFamily="34" charset="0"/>
              <a:cs typeface="Helvetica" pitchFamily="34" charset="0"/>
            </a:endParaRPr>
          </a:p>
        </p:txBody>
      </p:sp>
      <p:sp>
        <p:nvSpPr>
          <p:cNvPr id="3075" name="Text Box 123"/>
          <p:cNvSpPr txBox="1">
            <a:spLocks noChangeArrowheads="1"/>
          </p:cNvSpPr>
          <p:nvPr/>
        </p:nvSpPr>
        <p:spPr bwMode="auto">
          <a:xfrm>
            <a:off x="3657600" y="2209800"/>
            <a:ext cx="18281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457200" rIns="457200" bIns="457200" anchor="ctr" anchorCtr="1"/>
          <a:lstStyle/>
          <a:p>
            <a:pPr algn="ctr" defTabSz="4389438" eaLnBrk="1" hangingPunct="1"/>
            <a:r>
              <a:rPr lang="en-US" sz="4400" dirty="0" smtClean="0">
                <a:solidFill>
                  <a:srgbClr val="FFFF99"/>
                </a:solidFill>
              </a:rPr>
              <a:t>Author1, Author2, …, and </a:t>
            </a:r>
            <a:r>
              <a:rPr lang="en-US" sz="4400" dirty="0" err="1" smtClean="0">
                <a:solidFill>
                  <a:srgbClr val="FFFF99"/>
                </a:solidFill>
              </a:rPr>
              <a:t>AuthorN</a:t>
            </a:r>
            <a:endParaRPr lang="en-US" sz="4400" dirty="0" smtClean="0">
              <a:solidFill>
                <a:srgbClr val="FFFF99"/>
              </a:solidFill>
            </a:endParaRPr>
          </a:p>
          <a:p>
            <a:pPr algn="ctr" defTabSz="4389438" eaLnBrk="1" hangingPunct="1"/>
            <a:r>
              <a:rPr lang="en-US" sz="3200" dirty="0" smtClean="0">
                <a:solidFill>
                  <a:srgbClr val="FFFF99"/>
                </a:solidFill>
              </a:rPr>
              <a:t>Affiliation1, Affiliation1, …, and </a:t>
            </a:r>
            <a:r>
              <a:rPr lang="en-US" sz="3200" dirty="0" err="1" smtClean="0">
                <a:solidFill>
                  <a:srgbClr val="FFFF99"/>
                </a:solidFill>
              </a:rPr>
              <a:t>AffiliationN</a:t>
            </a:r>
            <a:endParaRPr lang="en-US" sz="3200" dirty="0">
              <a:solidFill>
                <a:srgbClr val="FFFF99"/>
              </a:solidFill>
            </a:endParaRPr>
          </a:p>
          <a:p>
            <a:pPr algn="ctr" defTabSz="4389438" eaLnBrk="1" hangingPunct="1"/>
            <a:r>
              <a:rPr lang="en-US" sz="2400" dirty="0">
                <a:solidFill>
                  <a:srgbClr val="FFFF99"/>
                </a:solidFill>
              </a:rPr>
              <a:t>Email: </a:t>
            </a:r>
            <a:r>
              <a:rPr lang="en-US" sz="2400" i="1" u="sng" dirty="0" smtClean="0">
                <a:solidFill>
                  <a:srgbClr val="FFFF99"/>
                </a:solidFill>
              </a:rPr>
              <a:t>email1, email2, …, and </a:t>
            </a:r>
            <a:r>
              <a:rPr lang="en-US" sz="2400" i="1" u="sng" dirty="0" err="1" smtClean="0">
                <a:solidFill>
                  <a:srgbClr val="FFFF99"/>
                </a:solidFill>
              </a:rPr>
              <a:t>emailN</a:t>
            </a:r>
            <a:endParaRPr lang="en-US" sz="2400" i="1" u="sng" baseline="30000" dirty="0">
              <a:solidFill>
                <a:srgbClr val="FFFF99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04801" y="3886201"/>
          <a:ext cx="10744199" cy="7162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11430000" y="25384125"/>
            <a:ext cx="1013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8117800"/>
            <a:ext cx="10439400" cy="272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Google Glass Snoopers Can Steal Your Passcode With a Glance, March, 2015. Available: http://www.wired.com/2014/06/google-glass-snoopers-can-steal-your-passcode-with-a-glance/ 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B. Hoanca and K. Mock. Password Entry Scheme Resistant to Eavesdropping, Security and Management, Las Vegas, Nevada, 2008, pp. 119-125.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L. Sobrado, J. C. Birget, "Graphical passwords", The Rutgers Scholar, An Electronic Bulletin for Undergraduate Research, vol. 4 (2002).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N. Hopper and M. Blum. A Secure Human-Computer Authentication Scheme. Technical Re- port CMU-CS-00-139, Carnegie Mellon University, 2000.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228600" y="11125200"/>
          <a:ext cx="10820400" cy="779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9" name="Diagram 28"/>
          <p:cNvGraphicFramePr/>
          <p:nvPr/>
        </p:nvGraphicFramePr>
        <p:xfrm>
          <a:off x="228600" y="19050000"/>
          <a:ext cx="10896600" cy="861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2" name="Diagram 31"/>
          <p:cNvGraphicFramePr/>
          <p:nvPr/>
        </p:nvGraphicFramePr>
        <p:xfrm>
          <a:off x="11277600" y="3886200"/>
          <a:ext cx="10287000" cy="1042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11315700" y="14554200"/>
          <a:ext cx="102870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40" name="Diagram 39"/>
          <p:cNvGraphicFramePr/>
          <p:nvPr/>
        </p:nvGraphicFramePr>
        <p:xfrm>
          <a:off x="11277600" y="21564600"/>
          <a:ext cx="10287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42" name="Diagram 41"/>
          <p:cNvGraphicFramePr/>
          <p:nvPr/>
        </p:nvGraphicFramePr>
        <p:xfrm>
          <a:off x="304800" y="27736800"/>
          <a:ext cx="21259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5800" y="129168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Affiliation logos</a:t>
            </a:r>
            <a:endParaRPr lang="en-US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32011203"/>
            <a:ext cx="21579840" cy="83099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NSysS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20XX, MONTH </a:t>
            </a:r>
            <a:r>
              <a:rPr lang="en-US" sz="4800" b="1" dirty="0" err="1" smtClean="0">
                <a:solidFill>
                  <a:srgbClr val="FFFF00"/>
                </a:solidFill>
              </a:rPr>
              <a:t>dd-dd</a:t>
            </a:r>
            <a:r>
              <a:rPr lang="en-US" sz="4800" b="1" smtClean="0">
                <a:solidFill>
                  <a:srgbClr val="FFFF00"/>
                </a:solidFill>
              </a:rPr>
              <a:t>, 20XX, </a:t>
            </a:r>
            <a:r>
              <a:rPr lang="en-US" sz="4800" b="1" dirty="0" smtClean="0">
                <a:solidFill>
                  <a:srgbClr val="FFFF00"/>
                </a:solidFill>
              </a:rPr>
              <a:t>Dhaka, Bangladesh 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2296</TotalTime>
  <Words>164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Slide 1</vt:lpstr>
    </vt:vector>
  </TitlesOfParts>
  <Company>CSE, BUET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Popel</dc:creator>
  <cp:lastModifiedBy>User</cp:lastModifiedBy>
  <cp:revision>296</cp:revision>
  <dcterms:created xsi:type="dcterms:W3CDTF">2008-05-03T03:01:56Z</dcterms:created>
  <dcterms:modified xsi:type="dcterms:W3CDTF">2019-09-26T17:57:40Z</dcterms:modified>
</cp:coreProperties>
</file>